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3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4" r:id="rId6"/>
    <p:sldId id="261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4ACEC-0494-40E7-973D-AD0BDA9C6227}" v="13" dt="2026-01-15T20:56:38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4T20:00:21.0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 27,'-15'3,"11"2,5-3,0 0,0-1,0 1,0-1,0 0,1 1,-1-1,0 0,1 1,-1-1,3 1,50 30,-32-24,0-1,1-1,37 6,-27-6,-12-3,0-1,0-1,0-1,0 0,1-2,-1 0,0-1,-1-2,1 0,24-10,-23 9,0 1,0 1,0 1,26-1,92 6,-52 0,-51-1,0-1,0-2,0-2,-1-1,59-16,-71 15,1 0,0 2,1 1,-1 1,31 2,28-2,-12-10,-53 7,0 2,25-2,33 5,-54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20:48:14.1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24422,'621'30'0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20:48:14.1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137 142 24422,'621'30'0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4T20:23:30.9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0,'1943'0'0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2T18:07:07.012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2T18:10:26.067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 0,'2750'0'0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3T13:38:42.889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0,'1638'0'0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3T13:56:30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5521 949 23693,'-2'38'0,"-5"-1"0,-3 0 0,-5 0 0,-4-1 0,-5 1 0,-3-1 0,-4-1 0,-5 1 0,-3-2 0,-5 0 0,-3 0 0,-4-1 0,-4-1 0,-3-1 0,-4 0 0,-4-1 0,-3-2 0,-3 0 0,-3-1 0,-3-1 0,-3-1 0,-3-2 0,-2 0 0,-3-2 0,-2-1 0,-3-1 0,-1-2 0,-3 0 0,-1-2 0,-2-2 0,-1-1 0,-2-1 0,-1-1 0,-1-2 0,-1-2 0,0-1 0,-1-1 0,0-2 0,0-1 0,-1-2 0,1-1 0,0-2 0,1-1 0,0-1 0,1-2 0,2-2 0,0-1 0,1-1 0,2-1 0,2-2 0,2-2 0,1 0 0,3-2 0,1-1 0,3-1 0,3-2 0,2 0 0,3-2 0,3-1 0,3-1 0,3-1 0,3 0 0,4-2 0,3-1 0,3 0 0,5-1 0,2-1 0,5-1 0,4 0 0,3 0 0,5-2 0,3 1 0,5-1 0,4-1 0,4 1 0,4-1 0,4 0 0,5 0 0,4-1 0,4 1 0,4 0 0,5 0 0,4 0 0,4 0 0,4 1 0,4 0 0,5 0 0,3 1 0,5 0 0,3 1 0,4 1 0,5 0 0,2 1 0,5 0 0,3 2 0,3 0 0,4 1 0,3 1 0,3 1 0,3 2 0,3 0 0,3 1 0,2 2 0,3 1 0,3 0 0,1 3 0,3 0 0,1 2 0,2 1 0,2 1 0,2 2 0,1 1 0,0 2 0,2 1 0,1 1 0,0 2 0,1 2 0,0 0 0,1 3 0,-1 0 0,0 3 0,0 0 0,-1 2 0,0 2 0,-1 1 0,-1 1 0,-1 2 0,-2 1 0,-1 2 0,-2 1 0,-1 1 0,-3 2 0,-1 0 0,-3 3 0,-2 0 0,-3 1 0,-2 2 0,-3 1 0,-3 0 0,-3 2 0,-3 1 0,-3 1 0,-3 1 0,-4 0 0,-4 2 0,-3 0 0,-4 1 0,-4 0 0,-3 1 0,-5 1 0,-3 0 0,-5 1 0,-4 0 0,-3 0 0,-5 1 0,-4 0 0,-5 0 0,-3 0 0,-5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3T13:56:33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9830,'0'4'273,"4"2"0,2 4 0,0 0-273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3T14:18:16.318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0,'4329'26'0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4T20:01:06.682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0,'1115'0'0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4T20:01:45.5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9830,'0'4'273,"0"2"-273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4T20:01:46.5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9830,'0'0'0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15T20:44:05.7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99,'1'-1,"-1"-1,1 1,-1 0,1 0,0 0,-1 0,1 0,0 0,-1 0,1 0,0 0,0 0,0 1,0-1,0 0,0 1,0-1,0 0,0 1,1-1,-1 1,0 0,0-1,0 1,1 0,-1 0,2 0,40-5,-38 5,14-1,1 1,0 1,0 1,-1 1,26 6,-11-2,0-3,38 2,35 4,-52-4,105-1,-101-5,81 9,-54 7,-63-10,0-1,0-1,0-1,1-1,-1-2,0 0,25-3,36-16,-53 11,0 2,0 0,46-1,-14 10,-42-1,0-1,0-2,0 1,32-7,-44 4,0 0,-1 0,16-9,-17 8,0 0,0 0,1 1,-1 1,1-1,9-1,47-8,-38 6,0 2,36-3,-26 7,-23 1,0 0,1-2,-1 1,0-2,0 0,0 0,0-1,0-1,17-7,5-5,-19 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20:44:09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0,'2826'0'0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20:44:16.6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77 0,'1452'-77'0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5T20:44:31.65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 0,'1711'0'0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15T20:44:34.95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78,'1'-1,"0"0,0 0,0 0,0 0,0 0,0 0,0 0,1 0,-1 0,0 0,0 1,1-1,-1 0,1 1,-1-1,0 1,1 0,-1-1,1 1,-1 0,1 0,2 0,0 0,61-9,66 1,-30 3,223-11,-230 4,-62 7,45-3,308 9,-359-1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65196-2C6D-49BD-9B7B-62AD9847ADE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B7F4-D1CF-4FD9-B547-E89805803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2B7F4-D1CF-4FD9-B547-E89805803D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5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2B7F4-D1CF-4FD9-B547-E89805803D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2B7F4-D1CF-4FD9-B547-E89805803D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81D6-DB64-BC12-2DAF-122BAE64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F43FB-1D7F-F414-42DA-CC1981D72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B24B5-FE30-B929-BE3C-57BF60BE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A6DD-5C78-C030-15B6-DE0A100C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F6FD8-9F89-1110-59BE-988E2AF2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8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825A-1E36-0D15-3230-20BCD7B0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44A9D-877F-89F5-E658-C245DB039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A7AA7-532B-850C-3473-8D01D432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7E456-A6E2-8CF1-3C16-51058226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84CF9-713A-0485-DB3D-4783721B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4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DD88DF-0944-9B52-4372-2B0EB22F1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09F9-EA56-2689-18E2-F2FC9A148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3572F-1534-7676-FC86-93933850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BF790-FBB5-32FF-57AB-C1C02F2F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C9037-39BF-3E33-AC88-B050FC25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85640-BB3D-90A3-0181-BD17570E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7DFBB-20AE-6842-7619-E13F5E2B6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3FE69-C083-A613-0E37-FFAB047C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F382-510A-1194-4118-EF92DACDE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79E68-EFC7-0A33-38FD-85FB600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7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5C95E-24D6-A999-64A5-732CB521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56222-41AD-9B72-1ECF-A5DE5E922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4875-B544-AF71-A723-5FB705E15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B0310-F321-4DCB-7E6E-333EDC5F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3F158-B375-551B-F233-B1AC2DB1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4573-6434-11D8-1B70-C3AFD346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7EBB4-7AA8-201F-968C-9DF573BB4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6CB80-412F-541B-9FFD-DADC99740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9E1E7-B40C-0B9C-CBDE-4D08D994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A4EE0-B1A1-ECF2-9C40-428B79AC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6182-4D3D-0816-8190-667CBF2C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2EB3-5C51-1AAD-05DC-A56E816B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CEE28-392E-7D28-E0C5-5C6B21E60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5890C-2588-B030-E3C1-AB0423AEC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DE290-9312-F359-D6ED-4F99E154C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8E47F-5430-A2FE-F90D-E06783184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1D6E0-D73A-EAAA-340E-FC2BF79D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991FD-4F13-6D00-014F-E885F97E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7CA0A-2E41-4B2A-0257-F1707352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2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729F-7FEE-337D-C0DF-4BA1909A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36546-B72E-AE3A-3A5F-FF92BCF4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F6A6F-2483-52B4-82D1-42387799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DE974-1CBA-B694-22C5-4DCE6782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EDE0-C06B-5218-2680-ED4C4E2D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06172-001A-422F-E532-41E4BC9EF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18F0C-C07D-EEE0-4402-038938BD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6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5CFA-0885-FB21-FE7A-680DE27B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19A78-B105-D315-7C1E-2299F44C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6E63E-D23E-DB3D-9BD1-FF3D2B503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80F86-7711-EB73-1917-B98BC6D8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5BB7C-48B1-DA13-8E5B-65F64B2C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8C563-069E-38B1-4F52-684BF9F2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5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08BF-F215-6B86-215C-3F557846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A1087-966B-5C90-3821-97BC6DB9E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15512-0C94-3167-A4CF-6F7C63B45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D274-BA3D-43BF-F040-2A4DD60D9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AD609-8430-48A9-6507-F1FD9DAE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247AF-A305-3A80-5E6F-EEDDC16E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B3BAF-645A-B097-BAA0-982EF48B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0F510-B861-CB1E-921E-ADC9A296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778F6-5D7B-3712-52BB-983AEF711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9EB9B5-DFE9-4AC1-BBDF-5493CCFBA59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6C3BC-6CAB-5C1A-0457-960137BFC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20B96-6215-8B07-9639-90FA874A1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EBA26F-60C9-42B4-9B8E-CE787650C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5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customXml" Target="../ink/ink1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customXml" Target="../ink/ink1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8.png"/><Relationship Id="rId4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80.png"/><Relationship Id="rId4" Type="http://schemas.openxmlformats.org/officeDocument/2006/relationships/image" Target="../media/image50.png"/><Relationship Id="rId9" Type="http://schemas.openxmlformats.org/officeDocument/2006/relationships/customXml" Target="../ink/ink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customXml" Target="../ink/ink11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5C3F-83BC-EA67-C801-7FE286D22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563"/>
            <a:ext cx="9144000" cy="2387600"/>
          </a:xfrm>
        </p:spPr>
        <p:txBody>
          <a:bodyPr/>
          <a:lstStyle/>
          <a:p>
            <a:r>
              <a:rPr lang="en-US" dirty="0">
                <a:latin typeface="Comic San MS"/>
              </a:rPr>
              <a:t>FPC - Giving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A9504-2F77-18F7-4D9D-7E4EC9A47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6" y="96837"/>
            <a:ext cx="3254022" cy="762066"/>
          </a:xfrm>
          <a:prstGeom prst="rect">
            <a:avLst/>
          </a:prstGeom>
        </p:spPr>
      </p:pic>
      <p:pic>
        <p:nvPicPr>
          <p:cNvPr id="4" name="Picture 3" descr="Person using smartphone">
            <a:extLst>
              <a:ext uri="{FF2B5EF4-FFF2-40B4-BE49-F238E27FC236}">
                <a16:creationId xmlns:a16="http://schemas.microsoft.com/office/drawing/2014/main" id="{66CF3F37-D779-7D2A-D97C-24A7E3CD3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1" y="3429000"/>
            <a:ext cx="4363819" cy="3169920"/>
          </a:xfrm>
          <a:prstGeom prst="rect">
            <a:avLst/>
          </a:prstGeom>
        </p:spPr>
      </p:pic>
      <p:pic>
        <p:nvPicPr>
          <p:cNvPr id="7" name="Picture 6" descr="Woman using laptop">
            <a:extLst>
              <a:ext uri="{FF2B5EF4-FFF2-40B4-BE49-F238E27FC236}">
                <a16:creationId xmlns:a16="http://schemas.microsoft.com/office/drawing/2014/main" id="{43529A27-7BDE-34C1-1B98-10C1E7FA8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09" y="3347720"/>
            <a:ext cx="527713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9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7B85-6254-AAB9-E58E-B061243D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94" y="18172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Customize a view of your giving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802E9-EA41-3475-28FD-8ACD9892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17" y="1507291"/>
            <a:ext cx="7273783" cy="4595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8BD75-8814-F84D-5A67-FD423B482EC8}"/>
              </a:ext>
            </a:extLst>
          </p:cNvPr>
          <p:cNvSpPr txBox="1"/>
          <p:nvPr/>
        </p:nvSpPr>
        <p:spPr>
          <a:xfrm>
            <a:off x="8005665" y="1448090"/>
            <a:ext cx="37900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From the Giving screen you can select the </a:t>
            </a:r>
            <a:r>
              <a:rPr lang="en-US" sz="2000" dirty="0">
                <a:highlight>
                  <a:srgbClr val="FFFF00"/>
                </a:highlight>
                <a:latin typeface="Comic San MS"/>
              </a:rPr>
              <a:t>filter icon </a:t>
            </a:r>
            <a:r>
              <a:rPr lang="en-US" sz="2000" dirty="0">
                <a:latin typeface="Comic San MS"/>
              </a:rPr>
              <a:t>to create a view of your giving.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Select the date range you wish to view (multiple options from a drop-down list as shown)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Select specific Fund(s) or leave as is (will default to Budget Fund)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Once you’ve generated a view, you can press the printer icon to print your view.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135159-F319-CB30-17FD-415EE2FDFEF9}"/>
                  </a:ext>
                </a:extLst>
              </p14:cNvPr>
              <p14:cNvContentPartPr/>
              <p14:nvPr/>
            </p14:nvContentPartPr>
            <p14:xfrm>
              <a:off x="3713554" y="238856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135159-F319-CB30-17FD-415EE2FDFE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3554" y="2208923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079DAD4-1C3C-06C4-9DE4-C3B107BE95E0}"/>
                  </a:ext>
                </a:extLst>
              </p14:cNvPr>
              <p14:cNvContentPartPr/>
              <p14:nvPr/>
            </p14:nvContentPartPr>
            <p14:xfrm>
              <a:off x="10338538" y="5663218"/>
              <a:ext cx="990360" cy="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079DAD4-1C3C-06C4-9DE4-C3B107BE95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48538" y="5303218"/>
                <a:ext cx="1170000" cy="72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182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6994-8E61-FC01-31F5-E69BD2BB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Giving through Realm Log In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A75F5-7679-BA27-F6D7-CFF452EF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3" y="1416084"/>
            <a:ext cx="5509737" cy="5220152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A7EE575-1EE7-4E2A-1DA7-36CB5E765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410" y="1892919"/>
            <a:ext cx="6008917" cy="4708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mic San MS"/>
                <a:cs typeface="Arial" panose="020B0604020202020204" pitchFamily="34" charset="0"/>
              </a:rPr>
              <a:t>New members receive a packet that includes info about Realm. 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mic San MS"/>
                <a:cs typeface="Arial" panose="020B0604020202020204" pitchFamily="34" charset="0"/>
              </a:rPr>
            </a:b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Comic San MS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rgbClr val="222222"/>
                </a:solidFill>
                <a:latin typeface="Comic San MS"/>
                <a:cs typeface="Arial" panose="020B0604020202020204" pitchFamily="34" charset="0"/>
              </a:rPr>
              <a:t>New member will receive an email with a link to create their Realm login. </a:t>
            </a:r>
          </a:p>
          <a:p>
            <a:pPr lvl="1"/>
            <a:endParaRPr lang="en-US" altLang="en-US" sz="2000" dirty="0">
              <a:solidFill>
                <a:srgbClr val="222222"/>
              </a:solidFill>
              <a:latin typeface="Comic San MS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222222"/>
                </a:solidFill>
                <a:latin typeface="Comic San MS"/>
                <a:cs typeface="Arial" panose="020B0604020202020204" pitchFamily="34" charset="0"/>
              </a:rPr>
              <a:t>Occasionally, someone tries to access 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mic San MS"/>
                <a:cs typeface="Arial" panose="020B0604020202020204" pitchFamily="34" charset="0"/>
              </a:rPr>
              <a:t>Realm via  Faith’s website. They enter their email and submit a request for an account. 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mic San MS"/>
                <a:cs typeface="Arial" panose="020B0604020202020204" pitchFamily="34" charset="0"/>
              </a:rPr>
            </a:b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Comic San MS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222222"/>
                </a:solidFill>
                <a:latin typeface="Comic San MS"/>
                <a:cs typeface="Arial" panose="020B0604020202020204" pitchFamily="34" charset="0"/>
              </a:rPr>
              <a:t>An administrator determines whether request is valid and will subsequently send out email with link to access Realm OR advise of a denial.</a:t>
            </a: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mic San MS"/>
                <a:cs typeface="Arial" panose="020B0604020202020204" pitchFamily="34" charset="0"/>
              </a:rPr>
            </a:br>
            <a:b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mic San MS"/>
                <a:cs typeface="Arial" panose="020B0604020202020204" pitchFamily="34" charset="0"/>
              </a:rPr>
            </a:br>
            <a:endParaRPr kumimoji="0" lang="en-US" alt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 M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97DB2B-777E-4D16-DF4B-B310C6976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7764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5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51E0-BF13-202F-39A4-92DF00F62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Giving through Realm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269FF-0BBA-6566-CCEC-0EC800FD9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1690688"/>
            <a:ext cx="3154680" cy="4222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811A2-E1A3-0DC5-A554-2F32CF3543E7}"/>
              </a:ext>
            </a:extLst>
          </p:cNvPr>
          <p:cNvSpPr txBox="1"/>
          <p:nvPr/>
        </p:nvSpPr>
        <p:spPr>
          <a:xfrm>
            <a:off x="5812971" y="1690688"/>
            <a:ext cx="5423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 MS"/>
              </a:rPr>
              <a:t>Once you have successfully logged into Realm, you are presented this menu.</a:t>
            </a:r>
          </a:p>
          <a:p>
            <a:endParaRPr lang="en-US" sz="2000" dirty="0">
              <a:latin typeface="Comic San MS"/>
            </a:endParaRPr>
          </a:p>
          <a:p>
            <a:r>
              <a:rPr lang="en-US" sz="2000" dirty="0">
                <a:latin typeface="Comic San MS"/>
              </a:rPr>
              <a:t>After selecting the ‘Giving’ option, you will navigate through the screens/options already shown.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A19DCF2-CAE7-2016-F080-DC6ED6BB1FED}"/>
                  </a:ext>
                </a:extLst>
              </p14:cNvPr>
              <p14:cNvContentPartPr/>
              <p14:nvPr/>
            </p14:nvContentPartPr>
            <p14:xfrm>
              <a:off x="1544160" y="4195360"/>
              <a:ext cx="59004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A19DCF2-CAE7-2016-F080-DC6ED6BB1F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4160" y="4015720"/>
                <a:ext cx="76968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1825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F417-A2CE-7525-D321-51A4439D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2109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Access Year End Giving Statement in Realm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6676A-1C79-B971-58D3-A741592E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1520886"/>
            <a:ext cx="7305040" cy="4463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EA4FB-AF9A-2326-9BB7-62E75A8271BE}"/>
              </a:ext>
            </a:extLst>
          </p:cNvPr>
          <p:cNvSpPr txBox="1"/>
          <p:nvPr/>
        </p:nvSpPr>
        <p:spPr>
          <a:xfrm>
            <a:off x="8016240" y="1690688"/>
            <a:ext cx="375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 MS"/>
              </a:rPr>
              <a:t>In the beginning of February, a button becomes available on the Giving screen to view/print your annual giving statement for the prior year.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7DCBCA-1331-EEF1-61EB-0670CAC85BD8}"/>
                  </a:ext>
                </a:extLst>
              </p14:cNvPr>
              <p14:cNvContentPartPr/>
              <p14:nvPr/>
            </p14:nvContentPartPr>
            <p14:xfrm>
              <a:off x="6002762" y="2944090"/>
              <a:ext cx="1987624" cy="683546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7DCBCA-1331-EEF1-61EB-0670CAC85B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85121" y="2926443"/>
                <a:ext cx="2023265" cy="7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9303566-BAD2-BA1C-0C85-01E59234E273}"/>
                  </a:ext>
                </a:extLst>
              </p14:cNvPr>
              <p14:cNvContentPartPr/>
              <p14:nvPr/>
            </p14:nvContentPartPr>
            <p14:xfrm>
              <a:off x="8612074" y="4497083"/>
              <a:ext cx="6120" cy="115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9303566-BAD2-BA1C-0C85-01E59234E2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94074" y="4479443"/>
                <a:ext cx="41760" cy="4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634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D4E0-856D-DA29-0C79-9E3831B52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00" y="2330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Print Annual Giving Statement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A398F-A4FD-78BE-DDEE-743F6009F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64" y="2050030"/>
            <a:ext cx="5029636" cy="4442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C602A-2E9D-6ACE-DC10-146411BEE95B}"/>
              </a:ext>
            </a:extLst>
          </p:cNvPr>
          <p:cNvSpPr txBox="1"/>
          <p:nvPr/>
        </p:nvSpPr>
        <p:spPr>
          <a:xfrm>
            <a:off x="6512560" y="2164080"/>
            <a:ext cx="4856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Comments added will appear on generated statement (e.g. Smith Family 2025 Giving)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Check (√) if you wish to show non-cash gifts on statement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Use Formal Label (default)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Print or Cancel</a:t>
            </a:r>
          </a:p>
        </p:txBody>
      </p:sp>
    </p:spTree>
    <p:extLst>
      <p:ext uri="{BB962C8B-B14F-4D97-AF65-F5344CB8AC3E}">
        <p14:creationId xmlns:p14="http://schemas.microsoft.com/office/powerpoint/2010/main" val="882760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FD80-A734-7662-B406-069E0561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414"/>
            <a:ext cx="10515600" cy="92691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Annual Giving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DF51C-DEE2-D7C2-8A9A-2DDF2302F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61" y="1203652"/>
            <a:ext cx="7282355" cy="51924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B4CCFBD-37C3-6690-B2B7-60A069F57F49}"/>
                  </a:ext>
                </a:extLst>
              </p14:cNvPr>
              <p14:cNvContentPartPr/>
              <p14:nvPr/>
            </p14:nvContentPartPr>
            <p14:xfrm>
              <a:off x="1259434" y="4450283"/>
              <a:ext cx="1558800" cy="9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B4CCFBD-37C3-6690-B2B7-60A069F57F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9434" y="4270643"/>
                <a:ext cx="1738440" cy="3693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51E5171-50A9-034B-0899-284F177CF0CD}"/>
              </a:ext>
            </a:extLst>
          </p:cNvPr>
          <p:cNvSpPr txBox="1"/>
          <p:nvPr/>
        </p:nvSpPr>
        <p:spPr>
          <a:xfrm>
            <a:off x="8210939" y="1912775"/>
            <a:ext cx="354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 MS"/>
              </a:rPr>
              <a:t>Realm will generate your annual giving statement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r>
              <a:rPr lang="en-US" sz="2000" dirty="0">
                <a:latin typeface="Comic San MS"/>
              </a:rPr>
              <a:t>You can elect to print and/or download the report</a:t>
            </a:r>
          </a:p>
        </p:txBody>
      </p:sp>
    </p:spTree>
    <p:extLst>
      <p:ext uri="{BB962C8B-B14F-4D97-AF65-F5344CB8AC3E}">
        <p14:creationId xmlns:p14="http://schemas.microsoft.com/office/powerpoint/2010/main" val="230201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B275-F5AB-4227-96FB-64806224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79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mic San MS"/>
              </a:rPr>
              <a:t>Giving through Faith Website </a:t>
            </a:r>
            <a:r>
              <a:rPr lang="en-US" sz="2700" dirty="0">
                <a:latin typeface="Comic San MS"/>
              </a:rPr>
              <a:t>(https://fpcfl.org)</a:t>
            </a:r>
            <a:br>
              <a:rPr lang="en-US" sz="2700" dirty="0">
                <a:latin typeface="Comic San MS"/>
              </a:rPr>
            </a:br>
            <a:r>
              <a:rPr lang="en-US" dirty="0">
                <a:latin typeface="Comic San MS"/>
              </a:rPr>
              <a:t>    – </a:t>
            </a:r>
            <a:r>
              <a:rPr lang="en-US" sz="3200" dirty="0">
                <a:latin typeface="Comic San MS"/>
              </a:rPr>
              <a:t>directs you to the Realm Giving Screen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3B2642-F39F-605B-1DA0-0024D3B81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83" y="1825625"/>
            <a:ext cx="9311950" cy="478044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50B9F72-A382-DDA7-631D-612910DFE659}"/>
                  </a:ext>
                </a:extLst>
              </p14:cNvPr>
              <p14:cNvContentPartPr/>
              <p14:nvPr/>
            </p14:nvContentPartPr>
            <p14:xfrm>
              <a:off x="7000714" y="3591683"/>
              <a:ext cx="593280" cy="47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50B9F72-A382-DDA7-631D-612910DFE6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6714" y="3484043"/>
                <a:ext cx="7009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2897EB-BECE-E035-48B7-E9FA78ADA3A8}"/>
                  </a:ext>
                </a:extLst>
              </p14:cNvPr>
              <p14:cNvContentPartPr/>
              <p14:nvPr/>
            </p14:nvContentPartPr>
            <p14:xfrm>
              <a:off x="6829714" y="2621843"/>
              <a:ext cx="4017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2897EB-BECE-E035-48B7-E9FA78ADA3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7714" y="2477843"/>
                <a:ext cx="54540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21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7C49-DDCF-A193-198F-1778AAC6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39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Giving Screen from Realm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53D24-ACFD-19DD-D547-C96C1F6645DC}"/>
              </a:ext>
            </a:extLst>
          </p:cNvPr>
          <p:cNvSpPr txBox="1"/>
          <p:nvPr/>
        </p:nvSpPr>
        <p:spPr>
          <a:xfrm>
            <a:off x="5402423" y="1371391"/>
            <a:ext cx="625151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Enter amount (must be greater than $3)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Select Fund  (drop down list)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Memo (optional)  (e.g., Feb tithing)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+ Another Fund – fund additional account(s)</a:t>
            </a:r>
            <a:br>
              <a:rPr lang="en-US" sz="2000" dirty="0">
                <a:highlight>
                  <a:srgbClr val="FFFF00"/>
                </a:highlight>
                <a:latin typeface="Comic San MS"/>
              </a:rPr>
            </a:br>
            <a:endParaRPr lang="en-US" sz="2000" dirty="0">
              <a:highlight>
                <a:srgbClr val="FFFF00"/>
              </a:highlight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Give Once –or- Recurring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Confirm Gift date (today or future date)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Enter Email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Select continue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29BC4F-8954-D6B3-24C4-8907AB4D7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5277" y="1374711"/>
            <a:ext cx="3973923" cy="50167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8D34A72-F5A9-83FC-5F2C-BEC38FA92AFC}"/>
                  </a:ext>
                </a:extLst>
              </p14:cNvPr>
              <p14:cNvContentPartPr/>
              <p14:nvPr/>
            </p14:nvContentPartPr>
            <p14:xfrm>
              <a:off x="2976634" y="3769163"/>
              <a:ext cx="360" cy="3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8D34A72-F5A9-83FC-5F2C-BEC38FA92A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8634" y="3751523"/>
                <a:ext cx="360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FF7284-7548-07E7-91D9-A0815675B54D}"/>
                  </a:ext>
                </a:extLst>
              </p14:cNvPr>
              <p14:cNvContentPartPr/>
              <p14:nvPr/>
            </p14:nvContentPartPr>
            <p14:xfrm>
              <a:off x="1866034" y="288284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FF7284-7548-07E7-91D9-A0815675B5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48394" y="2864843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106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0D01-757A-90A6-C37C-B56D18CC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Example of multi-fund giving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1EB78A-E815-9F8B-21F6-971640DD0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62" y="1869074"/>
            <a:ext cx="3454552" cy="43513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6E4C025-0167-9699-7FC2-E43C41861D37}"/>
                  </a:ext>
                </a:extLst>
              </p14:cNvPr>
              <p14:cNvContentPartPr/>
              <p14:nvPr/>
            </p14:nvContentPartPr>
            <p14:xfrm>
              <a:off x="2453407" y="3093083"/>
              <a:ext cx="775440" cy="61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6E4C025-0167-9699-7FC2-E43C41861D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432" y="2984451"/>
                <a:ext cx="883030" cy="2788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8F8755F-2CCE-600B-4E90-62BA113F8807}"/>
                  </a:ext>
                </a:extLst>
              </p14:cNvPr>
              <p14:cNvContentPartPr/>
              <p14:nvPr/>
            </p14:nvContentPartPr>
            <p14:xfrm>
              <a:off x="2453407" y="3852521"/>
              <a:ext cx="1017720" cy="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8F8755F-2CCE-600B-4E90-62BA113F88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9407" y="3636521"/>
                <a:ext cx="11253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089BAE-99EA-0335-B48C-0F57F6227FB5}"/>
                  </a:ext>
                </a:extLst>
              </p14:cNvPr>
              <p14:cNvContentPartPr/>
              <p14:nvPr/>
            </p14:nvContentPartPr>
            <p14:xfrm>
              <a:off x="1623460" y="5159754"/>
              <a:ext cx="522720" cy="28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089BAE-99EA-0335-B48C-0F57F6227F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69497" y="5051754"/>
                <a:ext cx="630286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7D16B99-EB38-CF56-866D-E48800DBAE28}"/>
                  </a:ext>
                </a:extLst>
              </p14:cNvPr>
              <p14:cNvContentPartPr/>
              <p14:nvPr/>
            </p14:nvContentPartPr>
            <p14:xfrm>
              <a:off x="1744582" y="3124043"/>
              <a:ext cx="616680" cy="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7D16B99-EB38-CF56-866D-E48800DBAE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0550" y="2908043"/>
                <a:ext cx="724383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AD3F6B3-641F-C450-1FBC-BDD90CEA6238}"/>
                  </a:ext>
                </a:extLst>
              </p14:cNvPr>
              <p14:cNvContentPartPr/>
              <p14:nvPr/>
            </p14:nvContentPartPr>
            <p14:xfrm>
              <a:off x="1884820" y="3853241"/>
              <a:ext cx="457560" cy="28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AD3F6B3-641F-C450-1FBC-BDD90CEA62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0862" y="3745241"/>
                <a:ext cx="565115" cy="244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DFF7206-CD0C-2EBE-A1E4-6F566991D200}"/>
              </a:ext>
            </a:extLst>
          </p:cNvPr>
          <p:cNvSpPr txBox="1"/>
          <p:nvPr/>
        </p:nvSpPr>
        <p:spPr>
          <a:xfrm>
            <a:off x="5450757" y="1968759"/>
            <a:ext cx="56947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Enter information for multiple fund giving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Memo (optional)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+ Another Fund if applicable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Give Once –or- Recurring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Confirm or Change Gift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Select Continue</a:t>
            </a:r>
          </a:p>
        </p:txBody>
      </p:sp>
    </p:spTree>
    <p:extLst>
      <p:ext uri="{BB962C8B-B14F-4D97-AF65-F5344CB8AC3E}">
        <p14:creationId xmlns:p14="http://schemas.microsoft.com/office/powerpoint/2010/main" val="289422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5873-3C7E-3D7D-F8EA-6EA26410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35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Set-Up Payment from Bank Account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0B9E4-325C-9C38-CA12-0F92FF673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4"/>
            <a:ext cx="4125201" cy="4747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DD307-F82A-8B68-8F61-05FC4291921D}"/>
              </a:ext>
            </a:extLst>
          </p:cNvPr>
          <p:cNvSpPr txBox="1"/>
          <p:nvPr/>
        </p:nvSpPr>
        <p:spPr>
          <a:xfrm>
            <a:off x="5645020" y="1825624"/>
            <a:ext cx="61302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Pay from checking or savings account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Enter Routing and Account Numbers  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Enter Billing Name/Address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Check (√) to save the bank information for future giving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Back to prior screen OR select the GIVE button 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endParaRPr lang="en-US" sz="2000" dirty="0">
              <a:latin typeface="Comic San MS"/>
            </a:endParaRPr>
          </a:p>
        </p:txBody>
      </p:sp>
    </p:spTree>
    <p:extLst>
      <p:ext uri="{BB962C8B-B14F-4D97-AF65-F5344CB8AC3E}">
        <p14:creationId xmlns:p14="http://schemas.microsoft.com/office/powerpoint/2010/main" val="229121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F719-666B-E269-36AC-2F892210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943"/>
            <a:ext cx="10515600" cy="9055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Identify source of funding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57627C-902A-06D9-57BA-BF2E8E756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34" y="1720505"/>
            <a:ext cx="5700254" cy="4285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4CE225-4155-7698-7079-1EE8BFACA418}"/>
                  </a:ext>
                </a:extLst>
              </p14:cNvPr>
              <p14:cNvContentPartPr/>
              <p14:nvPr/>
            </p14:nvContentPartPr>
            <p14:xfrm flipV="1">
              <a:off x="2500282" y="2805694"/>
              <a:ext cx="22392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4CE225-4155-7698-7079-1EE8BFACA4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2464224" y="2770855"/>
                <a:ext cx="295675" cy="80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47B9C6-6F11-9BD2-2396-48C71659DAE9}"/>
                  </a:ext>
                </a:extLst>
              </p14:cNvPr>
              <p14:cNvContentPartPr/>
              <p14:nvPr/>
            </p14:nvContentPartPr>
            <p14:xfrm>
              <a:off x="4552053" y="4217780"/>
              <a:ext cx="223837" cy="11113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47B9C6-6F11-9BD2-2396-48C71659DA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6066" y="4182290"/>
                <a:ext cx="295450" cy="82451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8BF07E4-E603-7274-D33C-BCE29C48148E}"/>
              </a:ext>
            </a:extLst>
          </p:cNvPr>
          <p:cNvSpPr txBox="1"/>
          <p:nvPr/>
        </p:nvSpPr>
        <p:spPr>
          <a:xfrm>
            <a:off x="6820679" y="1682309"/>
            <a:ext cx="5178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Example of Funding </a:t>
            </a:r>
            <a:r>
              <a:rPr lang="en-US" sz="2000" dirty="0">
                <a:highlight>
                  <a:srgbClr val="FFFF00"/>
                </a:highlight>
                <a:latin typeface="Comic San MS"/>
              </a:rPr>
              <a:t>via checking account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Offers option to add a New Payment Method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Back to prior screen OR select the GIVE button</a:t>
            </a:r>
          </a:p>
        </p:txBody>
      </p:sp>
    </p:spTree>
    <p:extLst>
      <p:ext uri="{BB962C8B-B14F-4D97-AF65-F5344CB8AC3E}">
        <p14:creationId xmlns:p14="http://schemas.microsoft.com/office/powerpoint/2010/main" val="7312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8F1D-0EF6-9DA0-63C5-33F23F9B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Submitted donation via Checking Account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65C25-E38D-0B47-3A9D-3A9F1ECB9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42" y="1922357"/>
            <a:ext cx="6348010" cy="3162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9E209-DC0D-94D9-BD8B-F3C1F892E19E}"/>
              </a:ext>
            </a:extLst>
          </p:cNvPr>
          <p:cNvSpPr txBox="1"/>
          <p:nvPr/>
        </p:nvSpPr>
        <p:spPr>
          <a:xfrm>
            <a:off x="7333862" y="2080727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Acknowledgement of scheduled donation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Email confirmation will be sent once gift has been received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Select FINISH</a:t>
            </a:r>
          </a:p>
        </p:txBody>
      </p:sp>
    </p:spTree>
    <p:extLst>
      <p:ext uri="{BB962C8B-B14F-4D97-AF65-F5344CB8AC3E}">
        <p14:creationId xmlns:p14="http://schemas.microsoft.com/office/powerpoint/2010/main" val="329352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B535-453F-39D2-BB76-3B5E3A30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3755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 MS"/>
              </a:rPr>
              <a:t>Set-Up Payment from Credit or Debit 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F531B-73C0-54AA-5361-04C0525B8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32560"/>
            <a:ext cx="5174474" cy="5262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52EEF-FCDD-E2B5-3E92-D4C6BA7B4DD9}"/>
              </a:ext>
            </a:extLst>
          </p:cNvPr>
          <p:cNvSpPr txBox="1"/>
          <p:nvPr/>
        </p:nvSpPr>
        <p:spPr>
          <a:xfrm>
            <a:off x="6179329" y="1315617"/>
            <a:ext cx="5539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Check (√) if you wish to pay the processing fee </a:t>
            </a:r>
          </a:p>
          <a:p>
            <a:pPr lvl="1"/>
            <a:r>
              <a:rPr lang="en-US" sz="2000" dirty="0">
                <a:latin typeface="Comic San MS"/>
              </a:rPr>
              <a:t>- charge is calculated based off the gift amount</a:t>
            </a:r>
            <a:br>
              <a:rPr lang="en-US" sz="2000" dirty="0">
                <a:latin typeface="Comic San MS"/>
              </a:rPr>
            </a:br>
            <a:r>
              <a:rPr lang="en-US" sz="2000" dirty="0">
                <a:latin typeface="Comic San MS"/>
              </a:rPr>
              <a:t>- donor is credited for full donation + fee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If the processing fee is not covered, the church absorbs the fee. Donor is credited for their full donation amount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Enter card details, name, address info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Check (√) whether you want to save the card information for future giving</a:t>
            </a:r>
            <a:br>
              <a:rPr lang="en-US" sz="2000" dirty="0">
                <a:latin typeface="Comic San MS"/>
              </a:rPr>
            </a:br>
            <a:endParaRPr lang="en-US" sz="2000" dirty="0">
              <a:latin typeface="Comic San M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 MS"/>
              </a:rPr>
              <a:t>Back to prior screen OR select GIVE blue button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omic San MS"/>
            </a:endParaRPr>
          </a:p>
          <a:p>
            <a:endParaRPr lang="en-US" sz="2000" dirty="0">
              <a:latin typeface="Comic San MS"/>
            </a:endParaRPr>
          </a:p>
        </p:txBody>
      </p:sp>
    </p:spTree>
    <p:extLst>
      <p:ext uri="{BB962C8B-B14F-4D97-AF65-F5344CB8AC3E}">
        <p14:creationId xmlns:p14="http://schemas.microsoft.com/office/powerpoint/2010/main" val="373975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CBF08-40B4-1CCB-BA36-98B91800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 MS"/>
              </a:rPr>
              <a:t>Future-Dated Gift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000DA-BC70-B07A-10A5-C4ED4D55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24" y="1440007"/>
            <a:ext cx="6904954" cy="3977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B3DDDC-A380-8578-286A-1B9B478D5DF2}"/>
              </a:ext>
            </a:extLst>
          </p:cNvPr>
          <p:cNvSpPr txBox="1"/>
          <p:nvPr/>
        </p:nvSpPr>
        <p:spPr>
          <a:xfrm>
            <a:off x="7828384" y="1595535"/>
            <a:ext cx="417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 MS"/>
              </a:rPr>
              <a:t>Realm offers a view of scheduled gifts with their giving date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2561E7C-931D-79E0-1648-8ABB805B1D83}"/>
                  </a:ext>
                </a:extLst>
              </p14:cNvPr>
              <p14:cNvContentPartPr/>
              <p14:nvPr/>
            </p14:nvContentPartPr>
            <p14:xfrm>
              <a:off x="3088247" y="2369483"/>
              <a:ext cx="699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2561E7C-931D-79E0-1648-8ABB805B1D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34247" y="2261483"/>
                <a:ext cx="80748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740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636</Words>
  <Application>Microsoft Office PowerPoint</Application>
  <PresentationFormat>Widescreen</PresentationFormat>
  <Paragraphs>72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Comic San MS</vt:lpstr>
      <vt:lpstr>Office Theme</vt:lpstr>
      <vt:lpstr>FPC - Giving</vt:lpstr>
      <vt:lpstr>Giving through Faith Website (https://fpcfl.org)     – directs you to the Realm Giving Screen</vt:lpstr>
      <vt:lpstr>Giving Screen from Realm</vt:lpstr>
      <vt:lpstr>Example of multi-fund giving</vt:lpstr>
      <vt:lpstr>Set-Up Payment from Bank Account</vt:lpstr>
      <vt:lpstr>Identify source of funding</vt:lpstr>
      <vt:lpstr>Submitted donation via Checking Account</vt:lpstr>
      <vt:lpstr>Set-Up Payment from Credit or Debit Card</vt:lpstr>
      <vt:lpstr>Future-Dated Gift</vt:lpstr>
      <vt:lpstr>Customize a view of your giving</vt:lpstr>
      <vt:lpstr>Giving through Realm Log In</vt:lpstr>
      <vt:lpstr>Giving through Realm</vt:lpstr>
      <vt:lpstr>Access Year End Giving Statement in Realm</vt:lpstr>
      <vt:lpstr>Print Annual Giving Statement</vt:lpstr>
      <vt:lpstr>Annual Giving Report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Rainey</dc:creator>
  <cp:lastModifiedBy>Bob Rainey</cp:lastModifiedBy>
  <cp:revision>88</cp:revision>
  <dcterms:created xsi:type="dcterms:W3CDTF">2026-01-15T19:44:59Z</dcterms:created>
  <dcterms:modified xsi:type="dcterms:W3CDTF">2026-02-03T14:50:36Z</dcterms:modified>
</cp:coreProperties>
</file>